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297" r:id="rId3"/>
    <p:sldId id="298" r:id="rId4"/>
    <p:sldId id="299" r:id="rId5"/>
    <p:sldId id="311" r:id="rId6"/>
    <p:sldId id="312" r:id="rId7"/>
    <p:sldId id="313" r:id="rId8"/>
    <p:sldId id="314" r:id="rId9"/>
    <p:sldId id="315" r:id="rId10"/>
    <p:sldId id="257" r:id="rId11"/>
    <p:sldId id="318" r:id="rId12"/>
    <p:sldId id="316" r:id="rId13"/>
    <p:sldId id="317" r:id="rId14"/>
    <p:sldId id="305" r:id="rId15"/>
    <p:sldId id="306" r:id="rId16"/>
    <p:sldId id="308" r:id="rId17"/>
    <p:sldId id="300" r:id="rId18"/>
    <p:sldId id="301" r:id="rId19"/>
    <p:sldId id="304" r:id="rId20"/>
    <p:sldId id="303" r:id="rId21"/>
    <p:sldId id="319" r:id="rId22"/>
    <p:sldId id="310" r:id="rId23"/>
    <p:sldId id="309" r:id="rId24"/>
  </p:sldIdLst>
  <p:sldSz cx="9144000" cy="5143500" type="screen16x9"/>
  <p:notesSz cx="6858000" cy="9144000"/>
  <p:embeddedFontLst>
    <p:embeddedFont>
      <p:font typeface="Assistant" pitchFamily="2" charset="-79"/>
      <p:regular r:id="rId26"/>
      <p:bold r:id="rId27"/>
    </p:embeddedFont>
    <p:embeddedFont>
      <p:font typeface="Assistant Light" panose="020F0302020204030204" pitchFamily="34" charset="0"/>
      <p:regular r:id="rId28"/>
      <p:bold r:id="rId29"/>
    </p:embeddedFont>
    <p:embeddedFont>
      <p:font typeface="Marvel" panose="02000000000000000000" pitchFamily="2" charset="0"/>
      <p:regular r:id="rId30"/>
      <p:bold r:id="rId31"/>
      <p:italic r:id="rId32"/>
      <p:boldItalic r:id="rId33"/>
    </p:embeddedFont>
    <p:embeddedFont>
      <p:font typeface="PT Serif" panose="020A0603040505020204" pitchFamily="18" charset="77"/>
      <p:regular r:id="rId34"/>
      <p:bold r:id="rId35"/>
      <p:italic r:id="rId36"/>
      <p:boldItalic r:id="rId37"/>
    </p:embeddedFont>
    <p:embeddedFont>
      <p:font typeface="Roboto Condensed Light" panose="020F0302020204030204" pitchFamily="34" charset="0"/>
      <p:regular r:id="rId38"/>
      <p:italic r:id="rId39"/>
    </p:embeddedFont>
    <p:embeddedFont>
      <p:font typeface="Thasadith" pitchFamily="2" charset="-3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797801-1A8D-4C26-9BA1-532DA3C23775}">
  <a:tblStyle styleId="{2F797801-1A8D-4C26-9BA1-532DA3C23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73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87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31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17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26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51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56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93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9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10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8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Miss Hager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266" y="9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8.2</a:t>
            </a:r>
            <a:br>
              <a:rPr lang="en-US" dirty="0"/>
            </a:br>
            <a:r>
              <a:rPr lang="en-US" dirty="0"/>
              <a:t>Extended Facts: Multiplication and Division</a:t>
            </a:r>
            <a:br>
              <a:rPr lang="en-US" dirty="0"/>
            </a:br>
            <a:br>
              <a:rPr lang="en-US" b="0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372377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Math Message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1372377" y="430350"/>
            <a:ext cx="6953694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The field day racetrack is 80 meters long. How many meters will the racers travel if they run the track 8 times?</a:t>
            </a:r>
            <a:endParaRPr sz="54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141183" y="86032"/>
            <a:ext cx="1531866" cy="750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Math Message</a:t>
            </a:r>
            <a:endParaRPr sz="2400"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1700119" y="0"/>
            <a:ext cx="6530573" cy="1520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The field day racetrack is 80 meters long. How many meters will the racers travel if they run the track 8 times?</a:t>
            </a:r>
            <a:endParaRPr sz="2800"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60863C-4C02-D540-8CC5-0AAEB96EFB3F}"/>
              </a:ext>
            </a:extLst>
          </p:cNvPr>
          <p:cNvSpPr/>
          <p:nvPr/>
        </p:nvSpPr>
        <p:spPr>
          <a:xfrm>
            <a:off x="2286438" y="3934046"/>
            <a:ext cx="4805480" cy="10877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Answer: </a:t>
            </a:r>
          </a:p>
          <a:p>
            <a:pPr algn="ctr"/>
            <a:endParaRPr lang="en-US" sz="1800" b="1" dirty="0"/>
          </a:p>
          <a:p>
            <a:pPr algn="ctr"/>
            <a:endParaRPr lang="en-US" sz="1800" b="1" dirty="0"/>
          </a:p>
          <a:p>
            <a:pPr algn="ctr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5902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ED88-32A6-694C-96CD-F50B1AA0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34" y="0"/>
            <a:ext cx="4715482" cy="1926900"/>
          </a:xfrm>
        </p:spPr>
        <p:txBody>
          <a:bodyPr/>
          <a:lstStyle/>
          <a:p>
            <a:pPr algn="ctr"/>
            <a:r>
              <a:rPr lang="en-US" dirty="0"/>
              <a:t>Multiples of 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0742E5-A1CA-8448-A498-F2865D3807F1}"/>
              </a:ext>
            </a:extLst>
          </p:cNvPr>
          <p:cNvSpPr txBox="1">
            <a:spLocks/>
          </p:cNvSpPr>
          <p:nvPr/>
        </p:nvSpPr>
        <p:spPr>
          <a:xfrm>
            <a:off x="2006925" y="1318438"/>
            <a:ext cx="7325832" cy="140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10,20,30,40,50,60,70,80,etc.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7C7B10-4C2E-214E-A36E-4F0A303B6AB0}"/>
              </a:ext>
            </a:extLst>
          </p:cNvPr>
          <p:cNvSpPr txBox="1">
            <a:spLocks/>
          </p:cNvSpPr>
          <p:nvPr/>
        </p:nvSpPr>
        <p:spPr>
          <a:xfrm>
            <a:off x="-202020" y="3063256"/>
            <a:ext cx="2349797" cy="80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Vocabulary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5894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ED88-32A6-694C-96CD-F50B1AA0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34" y="0"/>
            <a:ext cx="4715482" cy="1926900"/>
          </a:xfrm>
        </p:spPr>
        <p:txBody>
          <a:bodyPr/>
          <a:lstStyle/>
          <a:p>
            <a:pPr algn="ctr"/>
            <a:r>
              <a:rPr lang="en-US" dirty="0"/>
              <a:t>Extended Facts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0742E5-A1CA-8448-A498-F2865D3807F1}"/>
              </a:ext>
            </a:extLst>
          </p:cNvPr>
          <p:cNvSpPr txBox="1">
            <a:spLocks/>
          </p:cNvSpPr>
          <p:nvPr/>
        </p:nvSpPr>
        <p:spPr>
          <a:xfrm>
            <a:off x="2534550" y="1654568"/>
            <a:ext cx="6228049" cy="140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Facts involving multiples of 10, 100, and so on, that have a basic fact in them.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7C7B10-4C2E-214E-A36E-4F0A303B6AB0}"/>
              </a:ext>
            </a:extLst>
          </p:cNvPr>
          <p:cNvSpPr txBox="1">
            <a:spLocks/>
          </p:cNvSpPr>
          <p:nvPr/>
        </p:nvSpPr>
        <p:spPr>
          <a:xfrm>
            <a:off x="-202020" y="3063256"/>
            <a:ext cx="2349797" cy="80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Vocabulary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8.2</a:t>
            </a:r>
          </a:p>
        </p:txBody>
      </p:sp>
    </p:spTree>
    <p:extLst>
      <p:ext uri="{BB962C8B-B14F-4D97-AF65-F5344CB8AC3E}">
        <p14:creationId xmlns:p14="http://schemas.microsoft.com/office/powerpoint/2010/main" val="224203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66810" y="0"/>
            <a:ext cx="157361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Math Message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720000" y="355650"/>
            <a:ext cx="7704000" cy="175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2 x 30 = 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could this be referring to?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2 groups of 30</a:t>
            </a:r>
            <a:endParaRPr sz="32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4E238779-3840-A644-A569-30A519FBBA8B}"/>
              </a:ext>
            </a:extLst>
          </p:cNvPr>
          <p:cNvSpPr/>
          <p:nvPr/>
        </p:nvSpPr>
        <p:spPr>
          <a:xfrm>
            <a:off x="1506809" y="2266271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D6775A37-018A-0947-AA4C-B146A6F96D20}"/>
              </a:ext>
            </a:extLst>
          </p:cNvPr>
          <p:cNvSpPr/>
          <p:nvPr/>
        </p:nvSpPr>
        <p:spPr>
          <a:xfrm>
            <a:off x="1506809" y="290906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EE53A4C5-8ACA-B34F-8F87-13161E54B7FE}"/>
              </a:ext>
            </a:extLst>
          </p:cNvPr>
          <p:cNvSpPr/>
          <p:nvPr/>
        </p:nvSpPr>
        <p:spPr>
          <a:xfrm>
            <a:off x="1506809" y="354580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1D11AF9-AAA6-514C-96BA-F507D267644C}"/>
              </a:ext>
            </a:extLst>
          </p:cNvPr>
          <p:cNvSpPr/>
          <p:nvPr/>
        </p:nvSpPr>
        <p:spPr>
          <a:xfrm>
            <a:off x="5649117" y="2266271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A61CF8E7-B2C6-B043-A8C2-1230A98CE4EE}"/>
              </a:ext>
            </a:extLst>
          </p:cNvPr>
          <p:cNvSpPr/>
          <p:nvPr/>
        </p:nvSpPr>
        <p:spPr>
          <a:xfrm>
            <a:off x="5649117" y="2946440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9E8E9F99-98DE-6744-9041-73F7678623DF}"/>
              </a:ext>
            </a:extLst>
          </p:cNvPr>
          <p:cNvSpPr/>
          <p:nvPr/>
        </p:nvSpPr>
        <p:spPr>
          <a:xfrm>
            <a:off x="5649117" y="354580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66810" y="0"/>
            <a:ext cx="157361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Math Message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720000" y="15674"/>
            <a:ext cx="7704000" cy="1230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 x 30 = 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could this be referring to?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</a:rPr>
              <a:t>2 groups of 30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4E238779-3840-A644-A569-30A519FBBA8B}"/>
              </a:ext>
            </a:extLst>
          </p:cNvPr>
          <p:cNvSpPr/>
          <p:nvPr/>
        </p:nvSpPr>
        <p:spPr>
          <a:xfrm>
            <a:off x="1506809" y="2266271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D6775A37-018A-0947-AA4C-B146A6F96D20}"/>
              </a:ext>
            </a:extLst>
          </p:cNvPr>
          <p:cNvSpPr/>
          <p:nvPr/>
        </p:nvSpPr>
        <p:spPr>
          <a:xfrm>
            <a:off x="1506809" y="290906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EE53A4C5-8ACA-B34F-8F87-13161E54B7FE}"/>
              </a:ext>
            </a:extLst>
          </p:cNvPr>
          <p:cNvSpPr/>
          <p:nvPr/>
        </p:nvSpPr>
        <p:spPr>
          <a:xfrm>
            <a:off x="1506809" y="354580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1D11AF9-AAA6-514C-96BA-F507D267644C}"/>
              </a:ext>
            </a:extLst>
          </p:cNvPr>
          <p:cNvSpPr/>
          <p:nvPr/>
        </p:nvSpPr>
        <p:spPr>
          <a:xfrm>
            <a:off x="5649117" y="2266271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A61CF8E7-B2C6-B043-A8C2-1230A98CE4EE}"/>
              </a:ext>
            </a:extLst>
          </p:cNvPr>
          <p:cNvSpPr/>
          <p:nvPr/>
        </p:nvSpPr>
        <p:spPr>
          <a:xfrm>
            <a:off x="5649117" y="2946440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9E8E9F99-98DE-6744-9041-73F7678623DF}"/>
              </a:ext>
            </a:extLst>
          </p:cNvPr>
          <p:cNvSpPr/>
          <p:nvPr/>
        </p:nvSpPr>
        <p:spPr>
          <a:xfrm>
            <a:off x="5649117" y="3545807"/>
            <a:ext cx="488515" cy="526093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3FF86-14E4-6141-ABA2-01416DBA2385}"/>
              </a:ext>
            </a:extLst>
          </p:cNvPr>
          <p:cNvSpPr/>
          <p:nvPr/>
        </p:nvSpPr>
        <p:spPr>
          <a:xfrm>
            <a:off x="1506809" y="4428268"/>
            <a:ext cx="5058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FF0000"/>
                </a:solidFill>
                <a:latin typeface="Assistant" pitchFamily="2" charset="-79"/>
                <a:cs typeface="Assistant" pitchFamily="2" charset="-79"/>
              </a:rPr>
              <a:t>What do I mean when I say: “3 tens”</a:t>
            </a:r>
          </a:p>
        </p:txBody>
      </p:sp>
    </p:spTree>
    <p:extLst>
      <p:ext uri="{BB962C8B-B14F-4D97-AF65-F5344CB8AC3E}">
        <p14:creationId xmlns:p14="http://schemas.microsoft.com/office/powerpoint/2010/main" val="2449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29">
            <a:extLst>
              <a:ext uri="{FF2B5EF4-FFF2-40B4-BE49-F238E27FC236}">
                <a16:creationId xmlns:a16="http://schemas.microsoft.com/office/drawing/2014/main" id="{DEFD11C8-B58A-2144-AD9B-696CB7B586AD}"/>
              </a:ext>
            </a:extLst>
          </p:cNvPr>
          <p:cNvSpPr txBox="1">
            <a:spLocks/>
          </p:cNvSpPr>
          <p:nvPr/>
        </p:nvSpPr>
        <p:spPr>
          <a:xfrm flipH="1">
            <a:off x="242596" y="107976"/>
            <a:ext cx="8658808" cy="1879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Problems like 2 x 30 are called </a:t>
            </a:r>
            <a:r>
              <a:rPr lang="en-US" sz="3200" b="1" dirty="0"/>
              <a:t>extended facts </a:t>
            </a:r>
            <a:r>
              <a:rPr lang="en-US" sz="3200" dirty="0"/>
              <a:t>because a related basic multiplication fact can help you find the number of tens (or hundreds or thousands) in the solution. </a:t>
            </a:r>
            <a:endParaRPr lang="en-US" sz="2800" b="1" dirty="0">
              <a:solidFill>
                <a:srgbClr val="FF0000"/>
              </a:solidFill>
            </a:endParaRPr>
          </a:p>
          <a:p>
            <a:pPr marL="685800" indent="-685800" algn="ctr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800" dirty="0"/>
              <a:t>What basic fact can help you solve 2 x 30?</a:t>
            </a:r>
          </a:p>
        </p:txBody>
      </p:sp>
    </p:spTree>
    <p:extLst>
      <p:ext uri="{BB962C8B-B14F-4D97-AF65-F5344CB8AC3E}">
        <p14:creationId xmlns:p14="http://schemas.microsoft.com/office/powerpoint/2010/main" val="16041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111325" y="0"/>
            <a:ext cx="147214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Journal </a:t>
            </a:r>
            <a:br>
              <a:rPr lang="en" sz="2800" b="1" dirty="0"/>
            </a:br>
            <a:r>
              <a:rPr lang="en" sz="2800" b="1" dirty="0"/>
              <a:t>Page 255</a:t>
            </a:r>
            <a:endParaRPr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6884C-B0C2-5C49-80F4-FBFD276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111325" y="0"/>
            <a:ext cx="147214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Journal </a:t>
            </a:r>
            <a:br>
              <a:rPr lang="en" sz="2800" b="1" dirty="0"/>
            </a:br>
            <a:r>
              <a:rPr lang="en" sz="2800" b="1" dirty="0"/>
              <a:t>Page 255</a:t>
            </a:r>
            <a:endParaRPr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159E0-3073-B54E-B11E-A0E20C6C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111325" y="0"/>
            <a:ext cx="147214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Journal </a:t>
            </a:r>
            <a:br>
              <a:rPr lang="en" sz="2800" b="1" dirty="0"/>
            </a:br>
            <a:r>
              <a:rPr lang="en" sz="2800" b="1" dirty="0"/>
              <a:t>Page 256</a:t>
            </a:r>
            <a:endParaRPr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49B47-5F94-BD4F-8F64-A85B59F9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90" y="932799"/>
            <a:ext cx="4827182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30 ÷ 6=?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78EE90-9DCA-8C4A-AD31-2EF87C19D9DC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72663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9">
            <a:extLst>
              <a:ext uri="{FF2B5EF4-FFF2-40B4-BE49-F238E27FC236}">
                <a16:creationId xmlns:a16="http://schemas.microsoft.com/office/drawing/2014/main" id="{F843B3DE-4F90-AB40-AD60-AB221660E735}"/>
              </a:ext>
            </a:extLst>
          </p:cNvPr>
          <p:cNvSpPr txBox="1">
            <a:spLocks/>
          </p:cNvSpPr>
          <p:nvPr/>
        </p:nvSpPr>
        <p:spPr>
          <a:xfrm>
            <a:off x="2275222" y="491125"/>
            <a:ext cx="5635547" cy="208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pPr algn="ctr"/>
            <a:r>
              <a:rPr lang="en-US" sz="11500" dirty="0"/>
              <a:t>210 ÷ 3 = ?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6600C0-8886-1041-9477-01DDA9F6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00" y="155224"/>
            <a:ext cx="3155400" cy="1261800"/>
          </a:xfrm>
        </p:spPr>
        <p:txBody>
          <a:bodyPr/>
          <a:lstStyle/>
          <a:p>
            <a:r>
              <a:rPr lang="en-US" dirty="0"/>
              <a:t>Extended Facts: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7AD675BB-1E28-AD40-BBB5-C16D1F942C76}"/>
              </a:ext>
            </a:extLst>
          </p:cNvPr>
          <p:cNvSpPr/>
          <p:nvPr/>
        </p:nvSpPr>
        <p:spPr>
          <a:xfrm>
            <a:off x="3090033" y="2307265"/>
            <a:ext cx="2963932" cy="25624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1;p29">
            <a:extLst>
              <a:ext uri="{FF2B5EF4-FFF2-40B4-BE49-F238E27FC236}">
                <a16:creationId xmlns:a16="http://schemas.microsoft.com/office/drawing/2014/main" id="{F843B3DE-4F90-AB40-AD60-AB221660E735}"/>
              </a:ext>
            </a:extLst>
          </p:cNvPr>
          <p:cNvSpPr txBox="1">
            <a:spLocks/>
          </p:cNvSpPr>
          <p:nvPr/>
        </p:nvSpPr>
        <p:spPr>
          <a:xfrm>
            <a:off x="1988288" y="491125"/>
            <a:ext cx="5922481" cy="208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pPr algn="ctr"/>
            <a:r>
              <a:rPr lang="en-US" sz="11500" dirty="0"/>
              <a:t>630 ÷ 9 = ?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6600C0-8886-1041-9477-01DDA9F6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00" y="155224"/>
            <a:ext cx="3155400" cy="1261800"/>
          </a:xfrm>
        </p:spPr>
        <p:txBody>
          <a:bodyPr/>
          <a:lstStyle/>
          <a:p>
            <a:r>
              <a:rPr lang="en-US" dirty="0"/>
              <a:t>Extended Facts: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7AD675BB-1E28-AD40-BBB5-C16D1F942C76}"/>
              </a:ext>
            </a:extLst>
          </p:cNvPr>
          <p:cNvSpPr/>
          <p:nvPr/>
        </p:nvSpPr>
        <p:spPr>
          <a:xfrm>
            <a:off x="3090033" y="2307265"/>
            <a:ext cx="2963932" cy="25624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111325" y="0"/>
            <a:ext cx="147214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Journal </a:t>
            </a:r>
            <a:br>
              <a:rPr lang="en" sz="2800" b="1" dirty="0"/>
            </a:br>
            <a:r>
              <a:rPr lang="en" sz="2800" b="1" dirty="0"/>
              <a:t>Page 257</a:t>
            </a:r>
            <a:endParaRPr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1003-E2B3-F64E-AB10-BCD1CCD00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-74001" y="0"/>
            <a:ext cx="1472149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Math </a:t>
            </a:r>
            <a:br>
              <a:rPr lang="en" sz="2800" b="1" dirty="0"/>
            </a:br>
            <a:r>
              <a:rPr lang="en" sz="2800" b="1" dirty="0"/>
              <a:t>Boxes</a:t>
            </a:r>
            <a:endParaRPr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B3BC4-638E-4B42-8F3A-0670F962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  <p:sp>
        <p:nvSpPr>
          <p:cNvPr id="5" name="Google Shape;161;p29">
            <a:extLst>
              <a:ext uri="{FF2B5EF4-FFF2-40B4-BE49-F238E27FC236}">
                <a16:creationId xmlns:a16="http://schemas.microsoft.com/office/drawing/2014/main" id="{88FD660F-0D52-354D-9B3B-D83449641209}"/>
              </a:ext>
            </a:extLst>
          </p:cNvPr>
          <p:cNvSpPr txBox="1">
            <a:spLocks/>
          </p:cNvSpPr>
          <p:nvPr/>
        </p:nvSpPr>
        <p:spPr>
          <a:xfrm>
            <a:off x="-74001" y="4551622"/>
            <a:ext cx="1700783" cy="59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pPr algn="ctr"/>
            <a:r>
              <a:rPr lang="en-US" sz="2800" dirty="0"/>
              <a:t>Page 258</a:t>
            </a:r>
          </a:p>
        </p:txBody>
      </p:sp>
    </p:spTree>
    <p:extLst>
      <p:ext uri="{BB962C8B-B14F-4D97-AF65-F5344CB8AC3E}">
        <p14:creationId xmlns:p14="http://schemas.microsoft.com/office/powerpoint/2010/main" val="326539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377" y="932799"/>
            <a:ext cx="4827180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40 ÷ 10=?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139685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564" y="932799"/>
            <a:ext cx="5018566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27 ÷ 9=?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7791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810" y="932799"/>
            <a:ext cx="4859078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49 ÷ 7=?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79659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869" y="932799"/>
            <a:ext cx="4805915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27 ÷ 9 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315678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8" y="932799"/>
            <a:ext cx="4742120" cy="2447399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2F2F2"/>
                </a:solidFill>
              </a:rPr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42 ÷ 6 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92434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32" y="925034"/>
            <a:ext cx="4986669" cy="2573078"/>
          </a:xfrm>
        </p:spPr>
        <p:txBody>
          <a:bodyPr/>
          <a:lstStyle/>
          <a:p>
            <a:pPr algn="ctr"/>
            <a:r>
              <a:rPr lang="en-US" sz="3000" dirty="0"/>
              <a:t>Record a related multiplication fact for each division fact and then use the multiplication fact to find the answer.</a:t>
            </a:r>
            <a:br>
              <a:rPr lang="en-US" sz="8000" dirty="0"/>
            </a:br>
            <a:r>
              <a:rPr lang="en-US" sz="8000" dirty="0"/>
              <a:t>54 ÷ 9 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241128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DCC-A0DE-3344-BCB1-4419C8C7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954" y="669851"/>
            <a:ext cx="5624623" cy="2541181"/>
          </a:xfrm>
        </p:spPr>
        <p:txBody>
          <a:bodyPr/>
          <a:lstStyle/>
          <a:p>
            <a:pPr algn="ctr"/>
            <a:r>
              <a:rPr lang="en-US" sz="3000" dirty="0"/>
              <a:t>Record a related multiplication fact for each division fact and then use the multiplication fact to find the answer.</a:t>
            </a:r>
            <a:br>
              <a:rPr lang="en-US" sz="3000" dirty="0"/>
            </a:br>
            <a:r>
              <a:rPr lang="en-US" sz="8000" dirty="0"/>
              <a:t>42 ÷ 6 =?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BB367D-D1D7-5040-AA9D-BCA166C2107F}"/>
              </a:ext>
            </a:extLst>
          </p:cNvPr>
          <p:cNvSpPr txBox="1">
            <a:spLocks/>
          </p:cNvSpPr>
          <p:nvPr/>
        </p:nvSpPr>
        <p:spPr>
          <a:xfrm>
            <a:off x="361507" y="2860155"/>
            <a:ext cx="1435395" cy="152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Bell Ringer</a:t>
            </a:r>
          </a:p>
        </p:txBody>
      </p:sp>
    </p:spTree>
    <p:extLst>
      <p:ext uri="{BB962C8B-B14F-4D97-AF65-F5344CB8AC3E}">
        <p14:creationId xmlns:p14="http://schemas.microsoft.com/office/powerpoint/2010/main" val="2382200053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453</Words>
  <Application>Microsoft Macintosh PowerPoint</Application>
  <PresentationFormat>On-screen Show (16:9)</PresentationFormat>
  <Paragraphs>53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Marvel</vt:lpstr>
      <vt:lpstr>Arial</vt:lpstr>
      <vt:lpstr>Thasadith</vt:lpstr>
      <vt:lpstr>Assistant</vt:lpstr>
      <vt:lpstr>Roboto Condensed Light</vt:lpstr>
      <vt:lpstr>Assistant Light</vt:lpstr>
      <vt:lpstr>PT Serif</vt:lpstr>
      <vt:lpstr>Pregnancy Breakthrough by Slidesgo</vt:lpstr>
      <vt:lpstr>8.2 Extended Facts: Multiplication and Division   </vt:lpstr>
      <vt:lpstr>Record a related multiplication fact for each division fact and then use the multiplication fact to find the answer. 30 ÷ 6=? </vt:lpstr>
      <vt:lpstr>Record a related multiplication fact for each division fact and then use the multiplication fact to find the answer. 40 ÷ 10=? </vt:lpstr>
      <vt:lpstr>Record a related multiplication fact for each division fact and then use the multiplication fact to find the answer. 27 ÷ 9=? </vt:lpstr>
      <vt:lpstr>Record a related multiplication fact for each division fact and then use the multiplication fact to find the answer. 49 ÷ 7=? </vt:lpstr>
      <vt:lpstr>Record a related multiplication fact for each division fact and then use the multiplication fact to find the answer. 27 ÷ 9 =? </vt:lpstr>
      <vt:lpstr>Record a related multiplication fact for each division fact and then use the multiplication fact to find the answer. 42 ÷ 6 =? </vt:lpstr>
      <vt:lpstr>Record a related multiplication fact for each division fact and then use the multiplication fact to find the answer. 54 ÷ 9 =? </vt:lpstr>
      <vt:lpstr>Record a related multiplication fact for each division fact and then use the multiplication fact to find the answer. 42 ÷ 6 =? </vt:lpstr>
      <vt:lpstr>Math Message</vt:lpstr>
      <vt:lpstr>Math Message</vt:lpstr>
      <vt:lpstr>Multiples of 10</vt:lpstr>
      <vt:lpstr>Extended Facts</vt:lpstr>
      <vt:lpstr>Math Message</vt:lpstr>
      <vt:lpstr>Math Message</vt:lpstr>
      <vt:lpstr>PowerPoint Presentation</vt:lpstr>
      <vt:lpstr>Journal  Page 255</vt:lpstr>
      <vt:lpstr>Journal  Page 255</vt:lpstr>
      <vt:lpstr>Journal  Page 256</vt:lpstr>
      <vt:lpstr>Extended Facts:</vt:lpstr>
      <vt:lpstr>Extended Facts:</vt:lpstr>
      <vt:lpstr>Journal  Page 257</vt:lpstr>
      <vt:lpstr>Math  Boxes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Extended Facts: Multiplication and Division   </dc:title>
  <cp:lastModifiedBy>Abigail Hager</cp:lastModifiedBy>
  <cp:revision>8</cp:revision>
  <dcterms:modified xsi:type="dcterms:W3CDTF">2022-03-23T15:18:46Z</dcterms:modified>
</cp:coreProperties>
</file>